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2"/>
  </p:notesMasterIdLst>
  <p:handoutMasterIdLst>
    <p:handoutMasterId r:id="rId13"/>
  </p:handoutMasterIdLst>
  <p:sldIdLst>
    <p:sldId id="273" r:id="rId6"/>
    <p:sldId id="267" r:id="rId7"/>
    <p:sldId id="278" r:id="rId8"/>
    <p:sldId id="279" r:id="rId9"/>
    <p:sldId id="280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 snapToGrid="0">
      <p:cViewPr varScale="1">
        <p:scale>
          <a:sx n="62" d="100"/>
          <a:sy n="62" d="100"/>
        </p:scale>
        <p:origin x="7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tx1"/>
                </a:solidFill>
              </a:rPr>
              <a:t># de </a:t>
            </a:r>
            <a:r>
              <a:rPr lang="en-US" b="1" dirty="0" err="1">
                <a:solidFill>
                  <a:schemeClr val="tx1"/>
                </a:solidFill>
              </a:rPr>
              <a:t>Membros</a:t>
            </a:r>
            <a:endParaRPr lang="en-US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449632348304341E-3"/>
          <c:y val="0.28256531479091768"/>
          <c:w val="0.96865722467913185"/>
          <c:h val="0.5578755499079413"/>
        </c:manualLayout>
      </c:layout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Membros</c:v>
                </c:pt>
              </c:strCache>
            </c:strRef>
          </c:tx>
          <c:spPr>
            <a:ln w="539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Dez_24</c:v>
                </c:pt>
                <c:pt idx="1">
                  <c:v>Mar_25</c:v>
                </c:pt>
                <c:pt idx="2">
                  <c:v>Jun_25</c:v>
                </c:pt>
                <c:pt idx="3">
                  <c:v>Set_25</c:v>
                </c:pt>
                <c:pt idx="4">
                  <c:v>Dez_25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108</c:v>
                </c:pt>
                <c:pt idx="1">
                  <c:v>113</c:v>
                </c:pt>
                <c:pt idx="2">
                  <c:v>136</c:v>
                </c:pt>
                <c:pt idx="3">
                  <c:v>146</c:v>
                </c:pt>
                <c:pt idx="4">
                  <c:v>147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3898-4B22-8C2B-4640B865F0B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014258080"/>
        <c:axId val="1014258576"/>
      </c:lineChart>
      <c:catAx>
        <c:axId val="1014258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1014258576"/>
        <c:crosses val="autoZero"/>
        <c:auto val="1"/>
        <c:lblAlgn val="ctr"/>
        <c:lblOffset val="100"/>
        <c:noMultiLvlLbl val="0"/>
      </c:catAx>
      <c:valAx>
        <c:axId val="1014258576"/>
        <c:scaling>
          <c:orientation val="minMax"/>
          <c:max val="180"/>
        </c:scaling>
        <c:delete val="1"/>
        <c:axPos val="l"/>
        <c:numFmt formatCode="General" sourceLinked="1"/>
        <c:majorTickMark val="none"/>
        <c:minorTickMark val="none"/>
        <c:tickLblPos val="nextTo"/>
        <c:crossAx val="1014258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Evolução</a:t>
            </a:r>
            <a:r>
              <a:rPr lang="en-US" b="1" dirty="0"/>
              <a:t> dos Activos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Activos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Dez_24</c:v>
                </c:pt>
                <c:pt idx="1">
                  <c:v>Mar_25</c:v>
                </c:pt>
                <c:pt idx="2">
                  <c:v>Jun_25</c:v>
                </c:pt>
                <c:pt idx="3">
                  <c:v>Set_25</c:v>
                </c:pt>
                <c:pt idx="4">
                  <c:v>Dez_25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6.6</c:v>
                </c:pt>
                <c:pt idx="1">
                  <c:v>8.9</c:v>
                </c:pt>
                <c:pt idx="2">
                  <c:v>13.2</c:v>
                </c:pt>
                <c:pt idx="3">
                  <c:v>15.2</c:v>
                </c:pt>
                <c:pt idx="4">
                  <c:v>18.399999999999999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765B-4496-878E-67702C8BE45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239253023"/>
        <c:axId val="1239254511"/>
      </c:lineChart>
      <c:catAx>
        <c:axId val="1239253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1239254511"/>
        <c:crosses val="autoZero"/>
        <c:auto val="1"/>
        <c:lblAlgn val="ctr"/>
        <c:lblOffset val="100"/>
        <c:noMultiLvlLbl val="0"/>
      </c:catAx>
      <c:valAx>
        <c:axId val="12392545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12392530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t-P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Composição da Carteira Dez_25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spc="5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7.1774530492517738E-2"/>
          <c:y val="0.1249386445816232"/>
          <c:w val="0.71279373222597231"/>
          <c:h val="0.8750613554183768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864-4B51-ADF4-117DCC61F4D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864-4B51-ADF4-117DCC61F4D2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864-4B51-ADF4-117DCC61F4D2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864-4B51-ADF4-117DCC61F4D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BT´s</c:v>
                </c:pt>
                <c:pt idx="1">
                  <c:v>OT´s</c:v>
                </c:pt>
                <c:pt idx="2">
                  <c:v>DP´s</c:v>
                </c:pt>
                <c:pt idx="3">
                  <c:v>Caixa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0.51800000000000002</c:v>
                </c:pt>
                <c:pt idx="1">
                  <c:v>0.2228</c:v>
                </c:pt>
                <c:pt idx="2">
                  <c:v>0.16239999999999999</c:v>
                </c:pt>
                <c:pt idx="3">
                  <c:v>9.6799999999999997E-2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21-4585-B040-0FC28D2FE8C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t-PT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Sheet1!$A$2:$A$5</cx:f>
        <cx:lvl ptCount="4">
          <cx:pt idx="0">31 - 35 anos</cx:pt>
          <cx:pt idx="1">36 - 40 anos</cx:pt>
          <cx:pt idx="2">41 - 45 anos</cx:pt>
          <cx:pt idx="3">46 +anos</cx:pt>
        </cx:lvl>
      </cx:strDim>
      <cx:numDim type="val">
        <cx:f>Sheet1!$B$2:$B$5</cx:f>
        <cx:lvl ptCount="4" formatCode="0%">
          <cx:pt idx="0">0.23999999999999999</cx:pt>
          <cx:pt idx="1">0.27000000000000002</cx:pt>
          <cx:pt idx="2">0.17999999999999999</cx:pt>
          <cx:pt idx="3">0.31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 b="1">
                <a:solidFill>
                  <a:schemeClr val="tx1"/>
                </a:solidFill>
              </a:defRPr>
            </a:pPr>
            <a:r>
              <a:rPr lang="en-US" sz="1862" b="1" i="0" u="none" strike="noStrike" kern="1200" spc="0" baseline="0" dirty="0" err="1">
                <a:solidFill>
                  <a:schemeClr val="tx1"/>
                </a:solidFill>
                <a:latin typeface="Aptos" panose="02110004020202020204"/>
              </a:rPr>
              <a:t>Distribuição</a:t>
            </a:r>
            <a:r>
              <a:rPr lang="en-US" sz="1862" b="1" i="0" u="none" strike="noStrike" kern="1200" spc="0" baseline="0" dirty="0">
                <a:solidFill>
                  <a:schemeClr val="tx1"/>
                </a:solidFill>
                <a:latin typeface="Aptos" panose="02110004020202020204"/>
              </a:rPr>
              <a:t> </a:t>
            </a:r>
            <a:r>
              <a:rPr lang="en-US" sz="1862" b="1" i="0" u="none" strike="noStrike" kern="1200" spc="0" baseline="0" dirty="0" err="1">
                <a:solidFill>
                  <a:schemeClr val="tx1"/>
                </a:solidFill>
                <a:latin typeface="Aptos" panose="02110004020202020204"/>
              </a:rPr>
              <a:t>Etária</a:t>
            </a:r>
            <a:endParaRPr lang="en-US" sz="1862" b="1" i="0" u="none" strike="noStrike" kern="1200" spc="0" baseline="0" dirty="0">
              <a:solidFill>
                <a:schemeClr val="tx1"/>
              </a:solidFill>
              <a:latin typeface="Aptos" panose="02110004020202020204"/>
            </a:endParaRPr>
          </a:p>
        </cx:rich>
      </cx:tx>
    </cx:title>
    <cx:plotArea>
      <cx:plotAreaRegion>
        <cx:series layoutId="waterfall" uniqueId="{62B697B0-74F7-4AF0-82FB-0FBC47501327}">
          <cx:tx>
            <cx:txData>
              <cx:f>Sheet1!$B$1</cx:f>
              <cx:v>Percentagem</cx:v>
            </cx:txData>
          </cx:tx>
          <cx:dataLabels pos="outEnd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600" b="1"/>
                </a:pPr>
                <a:endParaRPr lang="en-US" sz="1600" b="1" i="0" u="none" strike="noStrike" kern="1200" baseline="0">
                  <a:solidFill>
                    <a:prstClr val="black">
                      <a:lumMod val="75000"/>
                      <a:lumOff val="25000"/>
                    </a:prstClr>
                  </a:solidFill>
                  <a:latin typeface="Aptos" panose="02110004020202020204"/>
                </a:endParaRPr>
              </a:p>
            </cx:txPr>
            <cx:visibility seriesName="0" categoryName="0" value="1"/>
          </cx:dataLabels>
          <cx:dataId val="0"/>
          <cx:layoutPr>
            <cx:subtotals/>
          </cx:layoutPr>
        </cx:series>
      </cx:plotAreaRegion>
      <cx:axis id="0">
        <cx:catScaling gapWidth="0.75999999"/>
        <cx:tickLabels/>
        <cx:spPr>
          <a:ln>
            <a:solidFill>
              <a:schemeClr val="tx1"/>
            </a:solidFill>
          </a:ln>
        </cx:spPr>
        <cx:txPr>
          <a:bodyPr vertOverflow="overflow" horzOverflow="overflow" wrap="square" lIns="0" tIns="0" rIns="0" bIns="0"/>
          <a:lstStyle/>
          <a:p>
            <a:pPr algn="ctr" rtl="0">
              <a:defRPr sz="1197" b="0" i="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pt-PT">
              <a:solidFill>
                <a:schemeClr val="tx1"/>
              </a:solidFill>
            </a:endParaRPr>
          </a:p>
        </cx:txPr>
      </cx:axis>
      <cx:axis id="1" hidden="1">
        <cx:valScaling/>
        <cx:tickLabels/>
        <cx:txPr>
          <a:bodyPr vertOverflow="overflow" horzOverflow="overflow" wrap="square" lIns="0" tIns="0" rIns="0" bIns="0"/>
          <a:lstStyle/>
          <a:p>
            <a:pPr algn="ctr" rtl="0">
              <a:defRPr sz="1197" b="0" i="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pt-PT">
              <a:solidFill>
                <a:schemeClr val="tx1"/>
              </a:solidFill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ECD8E45-7AAF-D08D-7DD2-A62760E876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306A04-B63E-ED43-E27D-39B541CA32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085B6-246F-43B2-876A-52024F0B944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134A0-25F6-CA4E-2296-5B5AB159E9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7661D-5591-CD9B-EE23-F81BFCBB6F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C907E-514F-4818-A630-907600093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965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4B852-AD65-44D1-B6CC-8E0DDD7DD1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4001D-1A42-47AD-9A99-22926C103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252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4001D-1A42-47AD-9A99-22926C103C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82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4001D-1A42-47AD-9A99-22926C103C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10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F1FB4-676B-08CD-31B6-38345D2EE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4AFDE6-C0F3-B85C-E666-8ACF1A0E0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D610B-7F63-F706-48E3-0A2E69A73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F4549-8A70-49CE-8FA7-4A91CBA79406}" type="datetime1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CC010-30ED-347B-0606-FFC3DFEBD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5389A-8660-F0F3-6FD8-4A557D32C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7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47490-A34E-E4D2-6BE7-99209CFC8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A2D57-C25E-15E9-BA89-EFDA0127C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B72FB-39A9-A7B3-7ED0-860D0E3B2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FE27-75FC-4ACC-A1EA-099F2949641B}" type="datetime1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251FA-0BB7-55D1-842A-90CA156C0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AF682-CEAB-239C-70A7-DFB5F2686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3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BF81E8-047A-8E14-7151-D6D760EE45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7BD2AB-9121-CA05-5108-DEDE912FE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E0A3D-73CD-4FC4-B989-97564562F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A0C0-1637-478B-B446-B0A7F4D3DCA6}" type="datetime1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64655-30E4-3B40-7DA1-3DF75EB7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A7F1F-B29E-74AA-3DCE-BF535C5BC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97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F66C-181E-0DF5-0989-D7AF87B71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81E7E-FD1E-333D-F8C9-0814F4C4D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99374-25C5-41C4-F929-E381C3DCF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D228-3E6B-4F8C-8171-D336766BC97A}" type="datetime1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0E06F-3CDB-B3DC-4DFE-20A221D44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00E80-90A5-A0E3-EEAC-9D8C25F1F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30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204A-BD5D-22DF-0D45-4562EB32B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3283A-858D-FCAA-4426-0AC38D798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7352F-33E2-092F-9F53-AA2F973DE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FAC80-4563-4EAC-9950-D7BE5055980A}" type="datetime1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4DFE9-7ED2-524C-4819-BECC18B8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62005-B85F-D312-A665-9E4D8DE4F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1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98739-92B7-499D-1FDB-2865C6A94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B9B19-0443-7101-06A1-A0FB9DA423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F5637-4D31-10E9-5F5A-5E244895A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9C04F-DB51-4C63-199A-DFE78D3E4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3684-CDFE-47D3-915C-5692BF3BE9D7}" type="datetime1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84077D-B191-C061-3373-EF5043BD5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B1738-1D70-29EF-2D22-CC4CFE9F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79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1BC86-705D-84F1-04D3-EAE483D5F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F8CBA2-5AF0-7DDA-19C3-37A6F7BDA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6E02D-6677-4577-3EA0-8DB470E4C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04ECFA-68B2-1018-F5A0-4CE443C3D9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A719DC-4DA8-BCD6-66E5-1277DCF49D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111FEC-89DE-6499-1FB8-E7008287E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1E53-71CA-41D5-8AA3-AC2036D0FD7A}" type="datetime1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42623C-4414-519A-0DD5-F0C908718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45EFED-31B3-C7D6-9527-DDF1C481D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5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2ADF7-EC84-9914-D0BB-C22D0EC58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92C363-2B50-3777-850E-9AE671486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CE5-2746-496B-A7B1-B3C8B748F908}" type="datetime1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56510-5C6A-6C75-3EBF-C83FA5F26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65D425-EA0B-D6B8-BC4F-D2521B34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87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7A1B55-E629-1219-4569-0F76CE7C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5ED4-214E-456C-B04D-9336456C6D5A}" type="datetime1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885785-050F-5F5E-F598-77FD3AFBE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1585AE-109E-51DC-89C5-C2D869935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3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6A5E1-6A7F-0772-7FEA-1E0D9B160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26765-86B2-981E-9FDB-3CA87DF9E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879928-0E62-A391-473C-FCAEFAFFF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36410-72DD-370A-3F2B-927B35F7C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2CF15-4FBC-47C3-9E71-54C279969209}" type="datetime1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6A2640-171E-EF99-3164-F93179AFA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637EFF-774F-8588-D29C-A28CEDA7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66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632CF-28C8-BE14-B17D-8DD489398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D2BCC8-8786-6C35-5EA6-33AF05898D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611D59-963F-0317-2E0E-0DFFD8D95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9AE37E-0B0D-18A6-7733-E06C22415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AFAF8-49A9-44D8-802E-AFEB83564ECD}" type="datetime1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99B23-CB62-5CE8-7245-5BC9DD013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7F7876-7BB2-2471-2022-EC26CC2B0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6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DC8D47-A620-C554-94AE-AF2970370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0871E-C8FC-87E2-16B2-F3D4EF186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44FF5-85CB-2FB0-7CCA-6C015C0850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E29607-C330-46B0-8D43-48369D631F74}" type="datetime1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81A53-5FE4-B561-7A7F-408C5E3D81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22253-5C65-9CB8-6B85-0BFAD0F43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60D1E-09FA-4124-B660-11988A277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8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microsoft.com/office/2014/relationships/chartEx" Target="../charts/chartEx1.xml"/><Relationship Id="rId4" Type="http://schemas.openxmlformats.org/officeDocument/2006/relationships/image" Target="../media/image5.png"/><Relationship Id="rId9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colorful triangles&#10;&#10;AI-generated content may be incorrect.">
            <a:extLst>
              <a:ext uri="{FF2B5EF4-FFF2-40B4-BE49-F238E27FC236}">
                <a16:creationId xmlns:a16="http://schemas.microsoft.com/office/drawing/2014/main" id="{C1263692-CFF0-E65F-A652-238D1D92B7F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A9E663D-FE30-E74A-3872-79B44A60CC4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062" y="1875691"/>
            <a:ext cx="40210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+mj-lt"/>
              </a:rPr>
              <a:t>Desempenho do Fundo de Pensões</a:t>
            </a:r>
            <a:endParaRPr lang="en-US" sz="2800" b="1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17D63D-6261-FCD9-05B4-BED6EE17C7E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2277" y="3137337"/>
            <a:ext cx="3727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C00000"/>
                </a:solidFill>
              </a:rPr>
              <a:t>do Clube Moza</a:t>
            </a:r>
            <a:endParaRPr lang="en-US" sz="1500" b="1" dirty="0">
              <a:solidFill>
                <a:srgbClr val="C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8102FC-4767-C24D-BFC8-20ADDD95F285}"/>
              </a:ext>
            </a:extLst>
          </p:cNvPr>
          <p:cNvSpPr txBox="1"/>
          <p:nvPr/>
        </p:nvSpPr>
        <p:spPr>
          <a:xfrm>
            <a:off x="926123" y="5775029"/>
            <a:ext cx="5076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16/05/2026</a:t>
            </a:r>
          </a:p>
          <a:p>
            <a:r>
              <a:rPr lang="pt-BR" sz="1400" b="1" dirty="0"/>
              <a:t>Comissão de Acompanhamento</a:t>
            </a:r>
            <a:endParaRPr lang="en-US" sz="14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CE91478-3C6C-2F46-196B-203C739FAB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41286" y="4790716"/>
            <a:ext cx="801248" cy="75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649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AD1314-F71D-70F8-368B-B45BCF8ACF22}"/>
              </a:ext>
            </a:extLst>
          </p:cNvPr>
          <p:cNvSpPr txBox="1">
            <a:spLocks/>
          </p:cNvSpPr>
          <p:nvPr/>
        </p:nvSpPr>
        <p:spPr>
          <a:xfrm>
            <a:off x="808889" y="276906"/>
            <a:ext cx="40210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b="1" dirty="0">
                <a:solidFill>
                  <a:srgbClr val="C00000"/>
                </a:solidFill>
              </a:rPr>
              <a:t>Sumário Executivo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B844D5-1FFB-7C32-A0C9-99DC68542ED2}"/>
              </a:ext>
            </a:extLst>
          </p:cNvPr>
          <p:cNvSpPr txBox="1">
            <a:spLocks/>
          </p:cNvSpPr>
          <p:nvPr/>
        </p:nvSpPr>
        <p:spPr>
          <a:xfrm>
            <a:off x="785442" y="669996"/>
            <a:ext cx="63798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C00000"/>
                </a:solidFill>
              </a:rPr>
              <a:t>Crescimento Exponencial em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2570F3-02A6-211D-03A1-99A5D328A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D2E6E7-8DDE-2D54-75CC-0815EF034BB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697" r="92115"/>
          <a:stretch>
            <a:fillRect/>
          </a:stretch>
        </p:blipFill>
        <p:spPr>
          <a:xfrm>
            <a:off x="0" y="6013938"/>
            <a:ext cx="961292" cy="8436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ADA49F8-A15C-78F2-DF14-C76DC453F1D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717"/>
          <a:stretch>
            <a:fillRect/>
          </a:stretch>
        </p:blipFill>
        <p:spPr>
          <a:xfrm>
            <a:off x="0" y="6632416"/>
            <a:ext cx="12192000" cy="2251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E24E3E3-FB55-C73F-26F8-653CC9F519B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288" b="88695"/>
          <a:stretch>
            <a:fillRect/>
          </a:stretch>
        </p:blipFill>
        <p:spPr>
          <a:xfrm>
            <a:off x="0" y="428"/>
            <a:ext cx="574431" cy="775213"/>
          </a:xfrm>
          <a:prstGeom prst="rect">
            <a:avLst/>
          </a:prstGeom>
        </p:spPr>
      </p:pic>
      <p:sp>
        <p:nvSpPr>
          <p:cNvPr id="5" name="Text 1">
            <a:extLst>
              <a:ext uri="{FF2B5EF4-FFF2-40B4-BE49-F238E27FC236}">
                <a16:creationId xmlns:a16="http://schemas.microsoft.com/office/drawing/2014/main" id="{9BFE535C-3B8A-92E4-72F9-7FF0650B3E13}"/>
              </a:ext>
            </a:extLst>
          </p:cNvPr>
          <p:cNvSpPr/>
          <p:nvPr/>
        </p:nvSpPr>
        <p:spPr>
          <a:xfrm>
            <a:off x="1028684" y="2001023"/>
            <a:ext cx="3816750" cy="14603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11500" b="1" dirty="0">
                <a:solidFill>
                  <a:srgbClr val="FF0000"/>
                </a:solidFill>
                <a:latin typeface="Montserrat Black" pitchFamily="34" charset="0"/>
                <a:ea typeface="Montserrat Black" pitchFamily="34" charset="-122"/>
                <a:cs typeface="Montserrat Black" pitchFamily="34" charset="-120"/>
              </a:rPr>
              <a:t>172%</a:t>
            </a:r>
            <a:endParaRPr lang="en-US" sz="11500" dirty="0">
              <a:solidFill>
                <a:srgbClr val="FF0000"/>
              </a:solidFill>
            </a:endParaRPr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4A2EB554-6035-9E8E-9124-76BDC3ADE74F}"/>
              </a:ext>
            </a:extLst>
          </p:cNvPr>
          <p:cNvSpPr/>
          <p:nvPr/>
        </p:nvSpPr>
        <p:spPr>
          <a:xfrm>
            <a:off x="1028684" y="3129745"/>
            <a:ext cx="2719620" cy="43088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2D2D2D"/>
                </a:solidFill>
                <a:latin typeface="Montserrat Black" pitchFamily="34" charset="0"/>
                <a:ea typeface="Montserrat Black" pitchFamily="34" charset="-122"/>
                <a:cs typeface="Montserrat Black" pitchFamily="34" charset="-120"/>
              </a:rPr>
              <a:t>CRESCIMENTO DE ATIVOS</a:t>
            </a:r>
            <a:endParaRPr lang="en-US" sz="1400" dirty="0"/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29EF1E6B-68D4-1742-468E-BF7451FE828B}"/>
              </a:ext>
            </a:extLst>
          </p:cNvPr>
          <p:cNvSpPr/>
          <p:nvPr/>
        </p:nvSpPr>
        <p:spPr>
          <a:xfrm>
            <a:off x="5743575" y="2001023"/>
            <a:ext cx="3457575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0000"/>
                </a:solidFill>
                <a:latin typeface="Montserrat Black" pitchFamily="34" charset="0"/>
                <a:ea typeface="Montserrat Black" pitchFamily="34" charset="-122"/>
                <a:cs typeface="Montserrat Black" pitchFamily="34" charset="-120"/>
              </a:rPr>
              <a:t>MZN 18,4 Milhões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1" name="Text 4">
            <a:extLst>
              <a:ext uri="{FF2B5EF4-FFF2-40B4-BE49-F238E27FC236}">
                <a16:creationId xmlns:a16="http://schemas.microsoft.com/office/drawing/2014/main" id="{76E707F2-67B7-CDA7-F13C-977A22B0C5A5}"/>
              </a:ext>
            </a:extLst>
          </p:cNvPr>
          <p:cNvSpPr/>
          <p:nvPr/>
        </p:nvSpPr>
        <p:spPr>
          <a:xfrm>
            <a:off x="5743575" y="2331425"/>
            <a:ext cx="5976502" cy="5380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600" dirty="0">
                <a:latin typeface="Montserrat" pitchFamily="34" charset="0"/>
                <a:ea typeface="Montserrat" pitchFamily="34" charset="-122"/>
                <a:cs typeface="Montserrat" pitchFamily="34" charset="-120"/>
              </a:rPr>
              <a:t>Valor total dos ativos em Dezembro de 2025, refletindo uma expansão robusta da base financeira.</a:t>
            </a:r>
            <a:endParaRPr lang="en-US" sz="1600" dirty="0"/>
          </a:p>
        </p:txBody>
      </p:sp>
      <p:sp>
        <p:nvSpPr>
          <p:cNvPr id="12" name="Text 5">
            <a:extLst>
              <a:ext uri="{FF2B5EF4-FFF2-40B4-BE49-F238E27FC236}">
                <a16:creationId xmlns:a16="http://schemas.microsoft.com/office/drawing/2014/main" id="{21F017A5-A9AC-33C0-3C31-B3F3EF098C68}"/>
              </a:ext>
            </a:extLst>
          </p:cNvPr>
          <p:cNvSpPr/>
          <p:nvPr/>
        </p:nvSpPr>
        <p:spPr>
          <a:xfrm>
            <a:off x="5743575" y="3040058"/>
            <a:ext cx="3457575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0000"/>
                </a:solidFill>
                <a:latin typeface="Montserrat Black" pitchFamily="34" charset="0"/>
                <a:ea typeface="Montserrat Black" pitchFamily="34" charset="-122"/>
                <a:cs typeface="Montserrat Black" pitchFamily="34" charset="-120"/>
              </a:rPr>
              <a:t>Retorno de 11,6%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 6">
            <a:extLst>
              <a:ext uri="{FF2B5EF4-FFF2-40B4-BE49-F238E27FC236}">
                <a16:creationId xmlns:a16="http://schemas.microsoft.com/office/drawing/2014/main" id="{299DCA0C-DA46-B1FE-6005-66B89FEFE309}"/>
              </a:ext>
            </a:extLst>
          </p:cNvPr>
          <p:cNvSpPr/>
          <p:nvPr/>
        </p:nvSpPr>
        <p:spPr>
          <a:xfrm>
            <a:off x="5743575" y="3370456"/>
            <a:ext cx="5976502" cy="5380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600" dirty="0"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Performance superior ao benchmark (Inflação + 2%), garantindo valorização real do património.</a:t>
            </a:r>
            <a:endParaRPr lang="en-US" sz="1600" dirty="0"/>
          </a:p>
        </p:txBody>
      </p:sp>
      <p:sp>
        <p:nvSpPr>
          <p:cNvPr id="18" name="Text 7">
            <a:extLst>
              <a:ext uri="{FF2B5EF4-FFF2-40B4-BE49-F238E27FC236}">
                <a16:creationId xmlns:a16="http://schemas.microsoft.com/office/drawing/2014/main" id="{FD11F74B-0A46-60C7-A7E2-DD0F3156273E}"/>
              </a:ext>
            </a:extLst>
          </p:cNvPr>
          <p:cNvSpPr/>
          <p:nvPr/>
        </p:nvSpPr>
        <p:spPr>
          <a:xfrm>
            <a:off x="5743575" y="4064806"/>
            <a:ext cx="3457575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0000"/>
                </a:solidFill>
                <a:latin typeface="Montserrat Black" pitchFamily="34" charset="0"/>
                <a:ea typeface="Montserrat Black" pitchFamily="34" charset="-122"/>
                <a:cs typeface="Montserrat Black" pitchFamily="34" charset="-120"/>
              </a:rPr>
              <a:t>147 Membros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Text 8">
            <a:extLst>
              <a:ext uri="{FF2B5EF4-FFF2-40B4-BE49-F238E27FC236}">
                <a16:creationId xmlns:a16="http://schemas.microsoft.com/office/drawing/2014/main" id="{BF5FF50E-C625-740C-B4BA-68132DBFE6A4}"/>
              </a:ext>
            </a:extLst>
          </p:cNvPr>
          <p:cNvSpPr/>
          <p:nvPr/>
        </p:nvSpPr>
        <p:spPr>
          <a:xfrm>
            <a:off x="5743575" y="4395204"/>
            <a:ext cx="5976502" cy="5380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600" dirty="0">
                <a:latin typeface="Montserrat" pitchFamily="34" charset="0"/>
                <a:ea typeface="Montserrat" pitchFamily="34" charset="-122"/>
                <a:cs typeface="Montserrat" pitchFamily="34" charset="-120"/>
              </a:rPr>
              <a:t>Base de participantes consolidada, com novas adesões no último trimestre.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50433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C3C37-6DAA-9B81-5E04-8DAD0AFC0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2E5FE2-7C5B-4910-421D-E964EBBFD597}"/>
              </a:ext>
            </a:extLst>
          </p:cNvPr>
          <p:cNvSpPr txBox="1">
            <a:spLocks/>
          </p:cNvSpPr>
          <p:nvPr/>
        </p:nvSpPr>
        <p:spPr>
          <a:xfrm>
            <a:off x="808889" y="276906"/>
            <a:ext cx="40210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b="1" dirty="0">
                <a:solidFill>
                  <a:srgbClr val="C00000"/>
                </a:solidFill>
              </a:rPr>
              <a:t>Perfil Demográfico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C2CC6A-678B-A140-518D-F43301414B8D}"/>
              </a:ext>
            </a:extLst>
          </p:cNvPr>
          <p:cNvSpPr txBox="1">
            <a:spLocks/>
          </p:cNvSpPr>
          <p:nvPr/>
        </p:nvSpPr>
        <p:spPr>
          <a:xfrm>
            <a:off x="785442" y="699976"/>
            <a:ext cx="6769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Uma base </a:t>
            </a:r>
            <a:r>
              <a:rPr lang="en-US" sz="2400" dirty="0" err="1">
                <a:solidFill>
                  <a:srgbClr val="C00000"/>
                </a:solidFill>
              </a:rPr>
              <a:t>contributiva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jovem</a:t>
            </a:r>
            <a:endParaRPr lang="pt-BR" sz="24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4531A3-02C3-0AB9-0275-9601F9037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3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8BECA1-719E-51F2-056C-675179D169C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697" r="92115"/>
          <a:stretch>
            <a:fillRect/>
          </a:stretch>
        </p:blipFill>
        <p:spPr>
          <a:xfrm>
            <a:off x="0" y="6013938"/>
            <a:ext cx="961292" cy="8436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798A3C3-7D70-16A4-0853-577ECACFA92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717"/>
          <a:stretch>
            <a:fillRect/>
          </a:stretch>
        </p:blipFill>
        <p:spPr>
          <a:xfrm>
            <a:off x="0" y="6632416"/>
            <a:ext cx="12192000" cy="2251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ADEDF2-933F-8EAF-3B4C-8F2F3FCA95F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288" b="88695"/>
          <a:stretch>
            <a:fillRect/>
          </a:stretch>
        </p:blipFill>
        <p:spPr>
          <a:xfrm>
            <a:off x="0" y="428"/>
            <a:ext cx="574431" cy="775213"/>
          </a:xfrm>
          <a:prstGeom prst="rect">
            <a:avLst/>
          </a:prstGeom>
        </p:spPr>
      </p:pic>
      <p:sp>
        <p:nvSpPr>
          <p:cNvPr id="14" name="Text 1">
            <a:extLst>
              <a:ext uri="{FF2B5EF4-FFF2-40B4-BE49-F238E27FC236}">
                <a16:creationId xmlns:a16="http://schemas.microsoft.com/office/drawing/2014/main" id="{F4A42ED4-79C5-C2D2-DD9D-AF3E25BAEE0E}"/>
              </a:ext>
            </a:extLst>
          </p:cNvPr>
          <p:cNvSpPr/>
          <p:nvPr/>
        </p:nvSpPr>
        <p:spPr>
          <a:xfrm>
            <a:off x="6060035" y="1168770"/>
            <a:ext cx="3508761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0000"/>
                </a:solidFill>
                <a:latin typeface="Montserrat Black" pitchFamily="34" charset="0"/>
                <a:ea typeface="Montserrat Black" pitchFamily="34" charset="-122"/>
                <a:cs typeface="Montserrat Black" pitchFamily="34" charset="-120"/>
              </a:rPr>
              <a:t>Predomínio Jovem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 2">
            <a:extLst>
              <a:ext uri="{FF2B5EF4-FFF2-40B4-BE49-F238E27FC236}">
                <a16:creationId xmlns:a16="http://schemas.microsoft.com/office/drawing/2014/main" id="{D0E9074A-D65D-16F6-AB03-16938014C06A}"/>
              </a:ext>
            </a:extLst>
          </p:cNvPr>
          <p:cNvSpPr/>
          <p:nvPr/>
        </p:nvSpPr>
        <p:spPr>
          <a:xfrm>
            <a:off x="6060035" y="1441730"/>
            <a:ext cx="5641428" cy="5552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just">
              <a:lnSpc>
                <a:spcPct val="116000"/>
              </a:lnSpc>
              <a:buNone/>
            </a:pPr>
            <a:r>
              <a:rPr lang="en-US" sz="1600" dirty="0"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Mais de 50% têm entre 31 e 40 anos, garantindo um horizonte de contribuições.</a:t>
            </a:r>
            <a:endParaRPr lang="en-US" sz="1600" dirty="0"/>
          </a:p>
        </p:txBody>
      </p:sp>
      <p:sp>
        <p:nvSpPr>
          <p:cNvPr id="16" name="Text 3">
            <a:extLst>
              <a:ext uri="{FF2B5EF4-FFF2-40B4-BE49-F238E27FC236}">
                <a16:creationId xmlns:a16="http://schemas.microsoft.com/office/drawing/2014/main" id="{69037A76-9813-4BC4-6DF7-CD5B745034DE}"/>
              </a:ext>
            </a:extLst>
          </p:cNvPr>
          <p:cNvSpPr/>
          <p:nvPr/>
        </p:nvSpPr>
        <p:spPr>
          <a:xfrm>
            <a:off x="6060035" y="2050869"/>
            <a:ext cx="3508761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0000"/>
                </a:solidFill>
                <a:latin typeface="Montserrat Black" pitchFamily="34" charset="0"/>
                <a:ea typeface="Montserrat Black" pitchFamily="34" charset="-122"/>
                <a:cs typeface="Montserrat Black" pitchFamily="34" charset="-120"/>
              </a:rPr>
              <a:t>Sustentabilidade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 4">
            <a:extLst>
              <a:ext uri="{FF2B5EF4-FFF2-40B4-BE49-F238E27FC236}">
                <a16:creationId xmlns:a16="http://schemas.microsoft.com/office/drawing/2014/main" id="{E7349E55-8951-08F9-EC42-7DEAF54E192D}"/>
              </a:ext>
            </a:extLst>
          </p:cNvPr>
          <p:cNvSpPr/>
          <p:nvPr/>
        </p:nvSpPr>
        <p:spPr>
          <a:xfrm>
            <a:off x="6060035" y="2341258"/>
            <a:ext cx="5641428" cy="5552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just">
              <a:lnSpc>
                <a:spcPct val="116000"/>
              </a:lnSpc>
              <a:buNone/>
            </a:pPr>
            <a:r>
              <a:rPr lang="en-US" sz="1600" dirty="0"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Apenas 1 membro chegará à reforma nos próximos 5 anos, reduzindo a pressão imediata.</a:t>
            </a:r>
            <a:endParaRPr lang="en-US" sz="1600" dirty="0"/>
          </a:p>
        </p:txBody>
      </p:sp>
      <p:sp>
        <p:nvSpPr>
          <p:cNvPr id="20" name="Text 5">
            <a:extLst>
              <a:ext uri="{FF2B5EF4-FFF2-40B4-BE49-F238E27FC236}">
                <a16:creationId xmlns:a16="http://schemas.microsoft.com/office/drawing/2014/main" id="{ADC4161F-8F3E-A9F8-1B7F-1E84804DCAB3}"/>
              </a:ext>
            </a:extLst>
          </p:cNvPr>
          <p:cNvSpPr/>
          <p:nvPr/>
        </p:nvSpPr>
        <p:spPr>
          <a:xfrm>
            <a:off x="6060035" y="2991029"/>
            <a:ext cx="3508761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0000"/>
                </a:solidFill>
                <a:latin typeface="Montserrat Black" pitchFamily="34" charset="0"/>
                <a:ea typeface="Montserrat Black" pitchFamily="34" charset="-122"/>
                <a:cs typeface="Montserrat Black" pitchFamily="34" charset="-120"/>
              </a:rPr>
              <a:t>Retenção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FDCBCD17-27BC-8319-83C7-DA954450116A}"/>
              </a:ext>
            </a:extLst>
          </p:cNvPr>
          <p:cNvSpPr/>
          <p:nvPr/>
        </p:nvSpPr>
        <p:spPr>
          <a:xfrm>
            <a:off x="6060035" y="3281417"/>
            <a:ext cx="5641428" cy="5552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just">
              <a:lnSpc>
                <a:spcPct val="116000"/>
              </a:lnSpc>
              <a:buNone/>
            </a:pPr>
            <a:r>
              <a:rPr lang="en-US" sz="1600" dirty="0">
                <a:latin typeface="Montserrat" pitchFamily="34" charset="0"/>
                <a:ea typeface="Montserrat" pitchFamily="34" charset="-122"/>
                <a:cs typeface="Montserrat" pitchFamily="34" charset="-120"/>
              </a:rPr>
              <a:t>Exige estratégias de retenção e comunicação clara dos benefícios a longo prazo.</a:t>
            </a:r>
            <a:endParaRPr lang="en-US" sz="1600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28" name="Chart 27">
                <a:extLst>
                  <a:ext uri="{FF2B5EF4-FFF2-40B4-BE49-F238E27FC236}">
                    <a16:creationId xmlns:a16="http://schemas.microsoft.com/office/drawing/2014/main" id="{7DDECD9E-C90D-E6FF-5AF0-D34622A7F17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981414529"/>
                  </p:ext>
                </p:extLst>
              </p:nvPr>
            </p:nvGraphicFramePr>
            <p:xfrm>
              <a:off x="217714" y="3836697"/>
              <a:ext cx="5641428" cy="240127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28" name="Chart 27">
                <a:extLst>
                  <a:ext uri="{FF2B5EF4-FFF2-40B4-BE49-F238E27FC236}">
                    <a16:creationId xmlns:a16="http://schemas.microsoft.com/office/drawing/2014/main" id="{7DDECD9E-C90D-E6FF-5AF0-D34622A7F17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17714" y="3836697"/>
                <a:ext cx="5641428" cy="2401272"/>
              </a:xfrm>
              <a:prstGeom prst="rect">
                <a:avLst/>
              </a:prstGeom>
            </p:spPr>
          </p:pic>
        </mc:Fallback>
      </mc:AlternateContent>
      <p:pic>
        <p:nvPicPr>
          <p:cNvPr id="30" name="Graphic 29" descr="Woman with solid fill">
            <a:extLst>
              <a:ext uri="{FF2B5EF4-FFF2-40B4-BE49-F238E27FC236}">
                <a16:creationId xmlns:a16="http://schemas.microsoft.com/office/drawing/2014/main" id="{45B51121-8E87-6EB4-D92C-3FB4882CA9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972863" y="4228373"/>
            <a:ext cx="1072208" cy="1072208"/>
          </a:xfrm>
          <a:prstGeom prst="rect">
            <a:avLst/>
          </a:prstGeom>
        </p:spPr>
      </p:pic>
      <p:sp>
        <p:nvSpPr>
          <p:cNvPr id="31" name="Text 6">
            <a:extLst>
              <a:ext uri="{FF2B5EF4-FFF2-40B4-BE49-F238E27FC236}">
                <a16:creationId xmlns:a16="http://schemas.microsoft.com/office/drawing/2014/main" id="{64115D81-E149-E3FF-8E80-9E9B2184B690}"/>
              </a:ext>
            </a:extLst>
          </p:cNvPr>
          <p:cNvSpPr/>
          <p:nvPr/>
        </p:nvSpPr>
        <p:spPr>
          <a:xfrm>
            <a:off x="7199140" y="5437730"/>
            <a:ext cx="2526670" cy="827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ct val="116000"/>
              </a:lnSpc>
              <a:buNone/>
            </a:pPr>
            <a:r>
              <a:rPr lang="en-US" sz="1600" dirty="0" err="1"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Predominácia</a:t>
            </a:r>
            <a:r>
              <a:rPr lang="en-US" sz="1600" dirty="0">
                <a:latin typeface="Montserrat" pitchFamily="34" charset="0"/>
                <a:ea typeface="Montserrat" pitchFamily="34" charset="-122"/>
                <a:cs typeface="Montserrat" pitchFamily="34" charset="-120"/>
              </a:rPr>
              <a:t> </a:t>
            </a:r>
            <a:r>
              <a:rPr lang="en-US" sz="1600" dirty="0" err="1">
                <a:latin typeface="Montserrat" pitchFamily="34" charset="0"/>
                <a:ea typeface="Montserrat" pitchFamily="34" charset="-122"/>
                <a:cs typeface="Montserrat" pitchFamily="34" charset="-120"/>
              </a:rPr>
              <a:t>Feminina</a:t>
            </a:r>
            <a:endParaRPr lang="en-US" sz="1600" dirty="0">
              <a:latin typeface="Montserrat" pitchFamily="34" charset="0"/>
              <a:ea typeface="Montserrat" pitchFamily="34" charset="-122"/>
              <a:cs typeface="Montserrat" pitchFamily="34" charset="-120"/>
            </a:endParaRPr>
          </a:p>
          <a:p>
            <a:pPr marL="0" indent="0" algn="ctr">
              <a:lnSpc>
                <a:spcPct val="116000"/>
              </a:lnSpc>
              <a:buNone/>
            </a:pPr>
            <a:r>
              <a:rPr lang="en-US" sz="3200" b="1" dirty="0">
                <a:solidFill>
                  <a:srgbClr val="FF0000"/>
                </a:solidFill>
              </a:rPr>
              <a:t>71%</a:t>
            </a:r>
            <a:endParaRPr 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B4C4729A-AD74-55A6-307E-56258318C9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6686503"/>
              </p:ext>
            </p:extLst>
          </p:nvPr>
        </p:nvGraphicFramePr>
        <p:xfrm>
          <a:off x="217714" y="1278151"/>
          <a:ext cx="5641428" cy="2558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3534531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F2079E-F0DA-BCD9-1C45-8A875B180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D99EE1-F4FC-D6F2-147A-B560CD13749D}"/>
              </a:ext>
            </a:extLst>
          </p:cNvPr>
          <p:cNvSpPr txBox="1">
            <a:spLocks/>
          </p:cNvSpPr>
          <p:nvPr/>
        </p:nvSpPr>
        <p:spPr>
          <a:xfrm>
            <a:off x="808889" y="276906"/>
            <a:ext cx="40210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b="1" dirty="0">
                <a:solidFill>
                  <a:srgbClr val="C00000"/>
                </a:solidFill>
              </a:rPr>
              <a:t>Alocação de Activos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B262D2-86A2-33DF-21E7-9C68F61EF949}"/>
              </a:ext>
            </a:extLst>
          </p:cNvPr>
          <p:cNvSpPr txBox="1">
            <a:spLocks/>
          </p:cNvSpPr>
          <p:nvPr/>
        </p:nvSpPr>
        <p:spPr>
          <a:xfrm>
            <a:off x="785442" y="699976"/>
            <a:ext cx="9887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</a:rPr>
              <a:t>Predomínio</a:t>
            </a:r>
            <a:r>
              <a:rPr lang="en-US" sz="2400" dirty="0">
                <a:solidFill>
                  <a:srgbClr val="C00000"/>
                </a:solidFill>
              </a:rPr>
              <a:t> de </a:t>
            </a:r>
            <a:r>
              <a:rPr lang="en-US" sz="2400" dirty="0" err="1">
                <a:solidFill>
                  <a:srgbClr val="C00000"/>
                </a:solidFill>
              </a:rPr>
              <a:t>Títulos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Públicos</a:t>
            </a:r>
            <a:endParaRPr lang="pt-BR" sz="24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CC2368-2212-4BE9-3247-8C293369C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1F86FA-B678-1666-2645-0FC38AEDA27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697" r="92115"/>
          <a:stretch>
            <a:fillRect/>
          </a:stretch>
        </p:blipFill>
        <p:spPr>
          <a:xfrm>
            <a:off x="0" y="6013938"/>
            <a:ext cx="961292" cy="8436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69D7C0A-7843-0549-C996-75280860B28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717"/>
          <a:stretch>
            <a:fillRect/>
          </a:stretch>
        </p:blipFill>
        <p:spPr>
          <a:xfrm>
            <a:off x="0" y="6632416"/>
            <a:ext cx="12192000" cy="2251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CA08E08-18F8-05F5-3B4E-2693B8D369D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288" b="88695"/>
          <a:stretch>
            <a:fillRect/>
          </a:stretch>
        </p:blipFill>
        <p:spPr>
          <a:xfrm>
            <a:off x="0" y="428"/>
            <a:ext cx="574431" cy="775213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A8737EE3-2BD9-F0C9-DD12-E0AF94939D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1715453"/>
              </p:ext>
            </p:extLst>
          </p:nvPr>
        </p:nvGraphicFramePr>
        <p:xfrm>
          <a:off x="272446" y="1118667"/>
          <a:ext cx="6914168" cy="2696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FB823AC1-0EDC-9B25-576F-9DBC639D3F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0072156"/>
              </p:ext>
            </p:extLst>
          </p:nvPr>
        </p:nvGraphicFramePr>
        <p:xfrm>
          <a:off x="8001718" y="1112803"/>
          <a:ext cx="3587749" cy="2696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7" name="Left Brace 26">
            <a:extLst>
              <a:ext uri="{FF2B5EF4-FFF2-40B4-BE49-F238E27FC236}">
                <a16:creationId xmlns:a16="http://schemas.microsoft.com/office/drawing/2014/main" id="{277A639D-646C-54B5-C054-19CD8E026DCE}"/>
              </a:ext>
            </a:extLst>
          </p:cNvPr>
          <p:cNvSpPr/>
          <p:nvPr/>
        </p:nvSpPr>
        <p:spPr>
          <a:xfrm rot="16200000">
            <a:off x="3763290" y="342197"/>
            <a:ext cx="231562" cy="5182321"/>
          </a:xfrm>
          <a:prstGeom prst="leftBrac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Text 3">
            <a:extLst>
              <a:ext uri="{FF2B5EF4-FFF2-40B4-BE49-F238E27FC236}">
                <a16:creationId xmlns:a16="http://schemas.microsoft.com/office/drawing/2014/main" id="{63B3635C-B1C1-9B83-DAC9-334C16BFEDD4}"/>
              </a:ext>
            </a:extLst>
          </p:cNvPr>
          <p:cNvSpPr/>
          <p:nvPr/>
        </p:nvSpPr>
        <p:spPr>
          <a:xfrm>
            <a:off x="2819396" y="2538153"/>
            <a:ext cx="2033954" cy="560666"/>
          </a:xfrm>
          <a:prstGeom prst="rect">
            <a:avLst/>
          </a:prstGeom>
          <a:solidFill>
            <a:schemeClr val="bg1"/>
          </a:solidFill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en-US" sz="3100" b="1" dirty="0">
                <a:solidFill>
                  <a:srgbClr val="FF0000"/>
                </a:solidFill>
                <a:ea typeface="Montserrat Black" pitchFamily="34" charset="-122"/>
                <a:cs typeface="Montserrat Black" pitchFamily="34" charset="-120"/>
              </a:rPr>
              <a:t>+172%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1400" dirty="0">
                <a:ea typeface="Montserrat Black" pitchFamily="34" charset="-122"/>
                <a:cs typeface="Montserrat Black" pitchFamily="34" charset="-120"/>
              </a:rPr>
              <a:t>de </a:t>
            </a:r>
            <a:r>
              <a:rPr lang="en-US" sz="1400" dirty="0" err="1">
                <a:ea typeface="Montserrat Black" pitchFamily="34" charset="-122"/>
                <a:cs typeface="Montserrat Black" pitchFamily="34" charset="-120"/>
              </a:rPr>
              <a:t>crescimento</a:t>
            </a:r>
            <a:r>
              <a:rPr lang="en-US" sz="1400" dirty="0">
                <a:ea typeface="Montserrat Black" pitchFamily="34" charset="-122"/>
                <a:cs typeface="Montserrat Black" pitchFamily="34" charset="-120"/>
              </a:rPr>
              <a:t> de </a:t>
            </a:r>
            <a:r>
              <a:rPr lang="en-US" sz="1400" dirty="0" err="1">
                <a:ea typeface="Montserrat Black" pitchFamily="34" charset="-122"/>
                <a:cs typeface="Montserrat Black" pitchFamily="34" charset="-120"/>
              </a:rPr>
              <a:t>activos</a:t>
            </a:r>
            <a:endParaRPr lang="en-US" sz="2400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A0552E8-9494-4115-BCFD-31C8E51B7FE3}"/>
              </a:ext>
            </a:extLst>
          </p:cNvPr>
          <p:cNvSpPr/>
          <p:nvPr/>
        </p:nvSpPr>
        <p:spPr>
          <a:xfrm>
            <a:off x="785441" y="4257681"/>
            <a:ext cx="2033954" cy="761724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/>
              <a:t>11,6%</a:t>
            </a:r>
          </a:p>
          <a:p>
            <a:pPr algn="ctr"/>
            <a:r>
              <a:rPr lang="pt-PT" sz="1200" dirty="0"/>
              <a:t>Retorno acumulado</a:t>
            </a:r>
            <a:endParaRPr lang="pt-PT" dirty="0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3D58E9DE-DBE0-23E7-E228-AE138D79E236}"/>
              </a:ext>
            </a:extLst>
          </p:cNvPr>
          <p:cNvSpPr/>
          <p:nvPr/>
        </p:nvSpPr>
        <p:spPr>
          <a:xfrm>
            <a:off x="3195271" y="4250765"/>
            <a:ext cx="2033954" cy="761724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/>
              <a:t>8,86%</a:t>
            </a:r>
          </a:p>
          <a:p>
            <a:pPr algn="ctr"/>
            <a:r>
              <a:rPr lang="pt-PT" sz="1200" dirty="0"/>
              <a:t>Retorno anualizado (2025)</a:t>
            </a:r>
            <a:endParaRPr lang="pt-PT" dirty="0"/>
          </a:p>
        </p:txBody>
      </p:sp>
      <p:sp>
        <p:nvSpPr>
          <p:cNvPr id="32" name="Text 7">
            <a:extLst>
              <a:ext uri="{FF2B5EF4-FFF2-40B4-BE49-F238E27FC236}">
                <a16:creationId xmlns:a16="http://schemas.microsoft.com/office/drawing/2014/main" id="{C0406FB4-0E66-6DB8-3E7B-85BB9F8F531E}"/>
              </a:ext>
            </a:extLst>
          </p:cNvPr>
          <p:cNvSpPr/>
          <p:nvPr/>
        </p:nvSpPr>
        <p:spPr>
          <a:xfrm>
            <a:off x="785441" y="5140464"/>
            <a:ext cx="4443784" cy="76117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2D2D2D"/>
                </a:solidFill>
              </a:rPr>
              <a:t>Benchmark  2025</a:t>
            </a:r>
            <a:r>
              <a:rPr lang="en-US" sz="1600" dirty="0">
                <a:solidFill>
                  <a:srgbClr val="2D2D2D"/>
                </a:solidFill>
              </a:rPr>
              <a:t>                    Inflação  + 2% (5,23%)</a:t>
            </a:r>
          </a:p>
          <a:p>
            <a:pPr marL="0" indent="0" algn="l">
              <a:lnSpc>
                <a:spcPct val="104000"/>
              </a:lnSpc>
              <a:buNone/>
            </a:pPr>
            <a:endParaRPr lang="en-US" sz="1600" dirty="0">
              <a:solidFill>
                <a:srgbClr val="2D2D2D"/>
              </a:solidFill>
            </a:endParaRPr>
          </a:p>
          <a:p>
            <a:pPr marL="0" indent="0" algn="l">
              <a:lnSpc>
                <a:spcPct val="104000"/>
              </a:lnSpc>
              <a:buNone/>
            </a:pPr>
            <a:r>
              <a:rPr lang="en-US" sz="1600" b="1" dirty="0">
                <a:solidFill>
                  <a:srgbClr val="2D2D2D"/>
                </a:solidFill>
              </a:rPr>
              <a:t>Desempenho vs Benchmark</a:t>
            </a:r>
            <a:r>
              <a:rPr lang="en-US" sz="1600" dirty="0">
                <a:solidFill>
                  <a:srgbClr val="2D2D2D"/>
                </a:solidFill>
              </a:rPr>
              <a:t>                           </a:t>
            </a:r>
            <a:r>
              <a:rPr lang="en-US" sz="1600" b="1" dirty="0">
                <a:solidFill>
                  <a:srgbClr val="00B050"/>
                </a:solidFill>
              </a:rPr>
              <a:t>+3,6%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C1BF8E6-4697-8A16-519A-E8A62EE3E3F2}"/>
              </a:ext>
            </a:extLst>
          </p:cNvPr>
          <p:cNvGrpSpPr/>
          <p:nvPr/>
        </p:nvGrpSpPr>
        <p:grpSpPr>
          <a:xfrm>
            <a:off x="6600825" y="4333565"/>
            <a:ext cx="4988642" cy="1938992"/>
            <a:chOff x="327409" y="3013622"/>
            <a:chExt cx="3770457" cy="1665398"/>
          </a:xfrm>
        </p:grpSpPr>
        <p:sp>
          <p:nvSpPr>
            <p:cNvPr id="34" name="Text 6">
              <a:extLst>
                <a:ext uri="{FF2B5EF4-FFF2-40B4-BE49-F238E27FC236}">
                  <a16:creationId xmlns:a16="http://schemas.microsoft.com/office/drawing/2014/main" id="{0A8F51F9-AD37-81CD-9A4A-8B3F542BA546}"/>
                </a:ext>
              </a:extLst>
            </p:cNvPr>
            <p:cNvSpPr/>
            <p:nvPr/>
          </p:nvSpPr>
          <p:spPr>
            <a:xfrm>
              <a:off x="327409" y="3013622"/>
              <a:ext cx="3770457" cy="166539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spAutoFit/>
            </a:bodyPr>
            <a:lstStyle/>
            <a:p>
              <a:pPr marL="0" indent="0" algn="l">
                <a:buNone/>
              </a:pPr>
              <a:r>
                <a:rPr lang="en-US" sz="1400" b="1" dirty="0">
                  <a:solidFill>
                    <a:srgbClr val="FF0000"/>
                  </a:solidFill>
                  <a:ea typeface="Montserrat Black" pitchFamily="34" charset="-122"/>
                  <a:cs typeface="Montserrat Black" pitchFamily="34" charset="-120"/>
                </a:rPr>
                <a:t>Valor Real</a:t>
              </a:r>
            </a:p>
            <a:p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Retorno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de </a:t>
              </a:r>
              <a:r>
                <a:rPr lang="en-US" sz="1400" b="1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11,6%,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</a:t>
              </a:r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acima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do benchmark, </a:t>
              </a:r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assegurando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</a:t>
              </a:r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ganho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real.</a:t>
              </a:r>
            </a:p>
            <a:p>
              <a:pPr>
                <a:lnSpc>
                  <a:spcPct val="150000"/>
                </a:lnSpc>
              </a:pPr>
              <a:r>
                <a:rPr lang="en-US" sz="1400" b="1" dirty="0" err="1">
                  <a:solidFill>
                    <a:srgbClr val="FF0000"/>
                  </a:solidFill>
                  <a:ea typeface="Montserrat Black" pitchFamily="34" charset="-122"/>
                  <a:cs typeface="Montserrat Black" pitchFamily="34" charset="-120"/>
                </a:rPr>
                <a:t>Expansão</a:t>
              </a:r>
              <a:endParaRPr lang="en-US" sz="1400" b="1" dirty="0">
                <a:solidFill>
                  <a:srgbClr val="FF0000"/>
                </a:solidFill>
                <a:ea typeface="Montserrat Black" pitchFamily="34" charset="-122"/>
                <a:cs typeface="Montserrat Black" pitchFamily="34" charset="-120"/>
              </a:endParaRPr>
            </a:p>
            <a:p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Valor de mercado </a:t>
              </a:r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em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</a:t>
              </a:r>
              <a:r>
                <a:rPr lang="en-US" sz="1400" b="1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MZN 18,48M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— </a:t>
              </a:r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crescimento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</a:t>
              </a:r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expressivo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.</a:t>
              </a:r>
            </a:p>
            <a:p>
              <a:pPr>
                <a:lnSpc>
                  <a:spcPct val="150000"/>
                </a:lnSpc>
              </a:pPr>
              <a:r>
                <a:rPr lang="en-US" sz="1400" b="1" dirty="0" err="1">
                  <a:solidFill>
                    <a:srgbClr val="FF0000"/>
                  </a:solidFill>
                  <a:ea typeface="Montserrat Black" pitchFamily="34" charset="-122"/>
                  <a:cs typeface="Montserrat Black" pitchFamily="34" charset="-120"/>
                </a:rPr>
                <a:t>Eficiência</a:t>
              </a:r>
              <a:endParaRPr lang="en-US" sz="1400" b="1" dirty="0">
                <a:solidFill>
                  <a:srgbClr val="FF0000"/>
                </a:solidFill>
                <a:ea typeface="Montserrat Black" pitchFamily="34" charset="-122"/>
                <a:cs typeface="Montserrat Black" pitchFamily="34" charset="-120"/>
              </a:endParaRPr>
            </a:p>
            <a:p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Gestão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</a:t>
              </a:r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ativa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de BTs e </a:t>
              </a:r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Obrigações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</a:t>
              </a:r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Corporativas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</a:t>
              </a:r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impulsionou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 </a:t>
              </a:r>
              <a:r>
                <a:rPr lang="en-US" sz="1400" dirty="0" err="1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rentabilidade</a:t>
              </a:r>
              <a:r>
                <a:rPr lang="en-US" sz="1400" dirty="0">
                  <a:solidFill>
                    <a:srgbClr val="2D2D2D"/>
                  </a:solidFill>
                  <a:ea typeface="Montserrat" pitchFamily="34" charset="-122"/>
                  <a:cs typeface="Montserrat" pitchFamily="34" charset="-120"/>
                </a:rPr>
                <a:t>.</a:t>
              </a:r>
              <a:endParaRPr lang="en-US" sz="1400" dirty="0"/>
            </a:p>
          </p:txBody>
        </p:sp>
        <p:sp>
          <p:nvSpPr>
            <p:cNvPr id="38" name="Text 10">
              <a:extLst>
                <a:ext uri="{FF2B5EF4-FFF2-40B4-BE49-F238E27FC236}">
                  <a16:creationId xmlns:a16="http://schemas.microsoft.com/office/drawing/2014/main" id="{92E91F7B-4340-5381-4065-7511373A6DA7}"/>
                </a:ext>
              </a:extLst>
            </p:cNvPr>
            <p:cNvSpPr/>
            <p:nvPr/>
          </p:nvSpPr>
          <p:spPr>
            <a:xfrm>
              <a:off x="327409" y="4196527"/>
              <a:ext cx="3770457" cy="211479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spAutoFit/>
            </a:bodyPr>
            <a:lstStyle/>
            <a:p>
              <a:pPr marL="0" indent="0" algn="l">
                <a:buNone/>
              </a:pP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83733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0D1EC-FB6D-1E64-0566-C26BD0FE7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26A792-E152-F8FB-63F3-BA4D39A59946}"/>
              </a:ext>
            </a:extLst>
          </p:cNvPr>
          <p:cNvSpPr txBox="1">
            <a:spLocks/>
          </p:cNvSpPr>
          <p:nvPr/>
        </p:nvSpPr>
        <p:spPr>
          <a:xfrm>
            <a:off x="808889" y="276906"/>
            <a:ext cx="40210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b="1" dirty="0">
                <a:solidFill>
                  <a:srgbClr val="C00000"/>
                </a:solidFill>
              </a:rPr>
              <a:t>Recomendações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7D9316-1982-B005-A091-BE7E0DF51864}"/>
              </a:ext>
            </a:extLst>
          </p:cNvPr>
          <p:cNvSpPr txBox="1">
            <a:spLocks/>
          </p:cNvSpPr>
          <p:nvPr/>
        </p:nvSpPr>
        <p:spPr>
          <a:xfrm>
            <a:off x="785442" y="699976"/>
            <a:ext cx="105683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solidFill>
                  <a:srgbClr val="C00000"/>
                </a:solidFill>
              </a:rPr>
              <a:t>Apesar do bom desempenho financeiro, os relatórios apontam riscos críticos:</a:t>
            </a:r>
            <a:endParaRPr lang="pt-BR" sz="2400" i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881D6-EB1F-9CA1-A095-6E7F6187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EB4827-0218-C6E8-44B3-F83DA0DD617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697" r="92115"/>
          <a:stretch>
            <a:fillRect/>
          </a:stretch>
        </p:blipFill>
        <p:spPr>
          <a:xfrm>
            <a:off x="0" y="6013938"/>
            <a:ext cx="961292" cy="8436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31E2D0-231E-D573-B0BF-A373DC15A74F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717"/>
          <a:stretch>
            <a:fillRect/>
          </a:stretch>
        </p:blipFill>
        <p:spPr>
          <a:xfrm>
            <a:off x="0" y="6632416"/>
            <a:ext cx="12192000" cy="2251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631DF8A-30B6-AB00-B041-6B952316479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288" b="88695"/>
          <a:stretch>
            <a:fillRect/>
          </a:stretch>
        </p:blipFill>
        <p:spPr>
          <a:xfrm>
            <a:off x="0" y="428"/>
            <a:ext cx="574431" cy="775213"/>
          </a:xfrm>
          <a:prstGeom prst="rect">
            <a:avLst/>
          </a:prstGeom>
        </p:spPr>
      </p:pic>
      <p:sp>
        <p:nvSpPr>
          <p:cNvPr id="50" name="Text 5">
            <a:extLst>
              <a:ext uri="{FF2B5EF4-FFF2-40B4-BE49-F238E27FC236}">
                <a16:creationId xmlns:a16="http://schemas.microsoft.com/office/drawing/2014/main" id="{A58EF379-B32E-B767-ECF9-1E8894E22145}"/>
              </a:ext>
            </a:extLst>
          </p:cNvPr>
          <p:cNvSpPr/>
          <p:nvPr/>
        </p:nvSpPr>
        <p:spPr>
          <a:xfrm>
            <a:off x="808890" y="1499949"/>
            <a:ext cx="10292498" cy="330481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PT" b="1" dirty="0">
                <a:solidFill>
                  <a:srgbClr val="2D2D2D"/>
                </a:solidFill>
                <a:ea typeface="Montserrat" pitchFamily="34" charset="-122"/>
                <a:cs typeface="Montserrat" pitchFamily="34" charset="-120"/>
              </a:rPr>
              <a:t>Saídas por Desistência:</a:t>
            </a:r>
            <a:r>
              <a:rPr lang="pt-PT" dirty="0">
                <a:solidFill>
                  <a:srgbClr val="2D2D2D"/>
                </a:solidFill>
                <a:ea typeface="Montserrat" pitchFamily="34" charset="-122"/>
                <a:cs typeface="Montserrat" pitchFamily="34" charset="-120"/>
              </a:rPr>
              <a:t> Verificou-se um aumento "preocupante" de pedidos de saída sem motivos legais elegíveis, o que pode comprometer a liquidez e a sustentabilidade a longo prazo.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pt-PT" dirty="0">
              <a:solidFill>
                <a:srgbClr val="2D2D2D"/>
              </a:solidFill>
              <a:ea typeface="Montserrat" pitchFamily="34" charset="-122"/>
              <a:cs typeface="Montserrat" pitchFamily="34" charset="-12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PT" b="1" dirty="0">
                <a:solidFill>
                  <a:srgbClr val="2D2D2D"/>
                </a:solidFill>
                <a:ea typeface="Montserrat" pitchFamily="34" charset="-122"/>
                <a:cs typeface="Montserrat" pitchFamily="34" charset="-120"/>
              </a:rPr>
              <a:t>Custos de Gestão:</a:t>
            </a:r>
            <a:r>
              <a:rPr lang="pt-PT" dirty="0">
                <a:solidFill>
                  <a:srgbClr val="2D2D2D"/>
                </a:solidFill>
                <a:ea typeface="Montserrat" pitchFamily="34" charset="-122"/>
                <a:cs typeface="Montserrat" pitchFamily="34" charset="-120"/>
              </a:rPr>
              <a:t> O impacto das comissões de gestão e taxas de administração começou a reflectir-se nos retornos a partir de Julho de 2025.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pt-PT" dirty="0">
              <a:solidFill>
                <a:srgbClr val="2D2D2D"/>
              </a:solidFill>
              <a:ea typeface="Montserrat" pitchFamily="34" charset="-122"/>
              <a:cs typeface="Montserrat" pitchFamily="34" charset="-12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PT" b="1" dirty="0">
                <a:solidFill>
                  <a:srgbClr val="2D2D2D"/>
                </a:solidFill>
                <a:ea typeface="Montserrat" pitchFamily="34" charset="-122"/>
                <a:cs typeface="Montserrat" pitchFamily="34" charset="-120"/>
              </a:rPr>
              <a:t>Aumentar Nível de Contribuições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PT" dirty="0">
                <a:solidFill>
                  <a:srgbClr val="2D2D2D"/>
                </a:solidFill>
                <a:ea typeface="Montserrat" pitchFamily="34" charset="-122"/>
                <a:cs typeface="Montserrat" pitchFamily="34" charset="-120"/>
              </a:rPr>
              <a:t>Incentivar o reforço das taxas mensais para potenciar a rentabilidade financeira e a sustentabilidade do fundo a longo prazo.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pt-PT" dirty="0">
              <a:solidFill>
                <a:srgbClr val="2D2D2D"/>
              </a:solidFill>
              <a:ea typeface="Montserrat" pitchFamily="34" charset="-122"/>
              <a:cs typeface="Montserrat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9183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screen with red text&#10;&#10;AI-generated content may be incorrect.">
            <a:extLst>
              <a:ext uri="{FF2B5EF4-FFF2-40B4-BE49-F238E27FC236}">
                <a16:creationId xmlns:a16="http://schemas.microsoft.com/office/drawing/2014/main" id="{FFA047A6-70E1-400F-C5DD-957E1E208A7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C0EFE82-EE21-95FC-64B5-861BCB530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60D1E-09FA-4124-B660-11988A2779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83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TSectorTemplateType xmlns="e7f9db1a-9e29-43d4-b479-4bfaedd463be">3</ITSectorTemplateType>
    <_dlc_DocId xmlns="dcf60f7f-d1df-46bd-925a-abbfaf966716">MFDJCSA73JQK-96045288-174</_dlc_DocId>
    <_dlc_DocIdUrl xmlns="dcf60f7f-d1df-46bd-925a-abbfaf966716">
      <Url>http://backoffice-intranet-prd.mozabanco.co.mz/pt/organizacao/templates/_layouts/15/DocIdRedir.aspx?ID=MFDJCSA73JQK-96045288-174</Url>
      <Description>MFDJCSA73JQK-96045288-174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DD48BE12EB5F746A669DF1155CF1AF3" ma:contentTypeVersion="1" ma:contentTypeDescription="Criar um novo documento." ma:contentTypeScope="" ma:versionID="488f5effe14071bf98a4cf576f92e6ab">
  <xsd:schema xmlns:xsd="http://www.w3.org/2001/XMLSchema" xmlns:xs="http://www.w3.org/2001/XMLSchema" xmlns:p="http://schemas.microsoft.com/office/2006/metadata/properties" xmlns:ns2="e7f9db1a-9e29-43d4-b479-4bfaedd463be" xmlns:ns3="dcf60f7f-d1df-46bd-925a-abbfaf966716" targetNamespace="http://schemas.microsoft.com/office/2006/metadata/properties" ma:root="true" ma:fieldsID="6813bd1a7b3ace07a82987c05e417723" ns2:_="" ns3:_="">
    <xsd:import namespace="e7f9db1a-9e29-43d4-b479-4bfaedd463be"/>
    <xsd:import namespace="dcf60f7f-d1df-46bd-925a-abbfaf966716"/>
    <xsd:element name="properties">
      <xsd:complexType>
        <xsd:sequence>
          <xsd:element name="documentManagement">
            <xsd:complexType>
              <xsd:all>
                <xsd:element ref="ns2:ITSectorTemplateType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9db1a-9e29-43d4-b479-4bfaedd463be" elementFormDefault="qualified">
    <xsd:import namespace="http://schemas.microsoft.com/office/2006/documentManagement/types"/>
    <xsd:import namespace="http://schemas.microsoft.com/office/infopath/2007/PartnerControls"/>
    <xsd:element name="ITSectorTemplateType" ma:index="8" ma:displayName="ITSectorTemplateType" ma:list="{6649793B-5E2F-4BC1-B2D3-961501157D2E}" ma:internalName="ITSectorTemplateType" ma:showField="Titl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60f7f-d1df-46bd-925a-abbfaf966716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Valor do ID do Documento" ma:description="O valor do ID do documento atribuído a este item." ma:internalName="_dlc_DocId" ma:readOnly="true">
      <xsd:simpleType>
        <xsd:restriction base="dms:Text"/>
      </xsd:simpleType>
    </xsd:element>
    <xsd:element name="_dlc_DocIdUrl" ma:index="10" nillable="true" ma:displayName="ID do Documento" ma:description="Ligaçã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99D7DF-3FA1-4806-AA65-DDC8B73FE2EC}">
  <ds:schemaRefs>
    <ds:schemaRef ds:uri="http://schemas.microsoft.com/office/2006/documentManagement/types"/>
    <ds:schemaRef ds:uri="http://schemas.microsoft.com/office/infopath/2007/PartnerControls"/>
    <ds:schemaRef ds:uri="dcf60f7f-d1df-46bd-925a-abbfaf966716"/>
    <ds:schemaRef ds:uri="http://purl.org/dc/terms/"/>
    <ds:schemaRef ds:uri="http://purl.org/dc/dcmitype/"/>
    <ds:schemaRef ds:uri="http://www.w3.org/XML/1998/namespace"/>
    <ds:schemaRef ds:uri="e7f9db1a-9e29-43d4-b479-4bfaedd463be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A6C0674-58B9-4D98-8506-0432C3702E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9db1a-9e29-43d4-b479-4bfaedd463be"/>
    <ds:schemaRef ds:uri="dcf60f7f-d1df-46bd-925a-abbfaf9667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6FC0A6-6533-49EE-B6EA-E7F3FEE0A417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C53F797-B0C5-4707-948D-882730382C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2753</TotalTime>
  <Words>328</Words>
  <Application>Microsoft Office PowerPoint</Application>
  <PresentationFormat>Widescreen</PresentationFormat>
  <Paragraphs>60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Montserrat</vt:lpstr>
      <vt:lpstr>Montserrat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Apresentação Interna</dc:title>
  <dc:creator>Bierniss Branco</dc:creator>
  <cp:lastModifiedBy>José Malia</cp:lastModifiedBy>
  <cp:revision>79</cp:revision>
  <dcterms:created xsi:type="dcterms:W3CDTF">2026-01-30T07:14:27Z</dcterms:created>
  <dcterms:modified xsi:type="dcterms:W3CDTF">2026-05-13T14:30:17Z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0x0101002DD48BE12EB5F746A669DF1155CF1AF3</vt:lpwstr>
  </property>
  <property fmtid="{D5CDD505-2E9C-101B-9397-08002B2CF9AE}" pid="3" name="_dlc_DocIdItemGuid">
    <vt:lpwstr>0b5892ff-3611-4875-9789-b5ed2e4f0705</vt:lpwstr>
  </property>
</Properties>
</file>